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1B9692-DD81-0243-88E4-D1B66AB87284}" v="4" dt="2025-11-12T19:56:56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84"/>
  </p:normalViewPr>
  <p:slideViewPr>
    <p:cSldViewPr snapToGrid="0">
      <p:cViewPr>
        <p:scale>
          <a:sx n="37" d="100"/>
          <a:sy n="37" d="100"/>
        </p:scale>
        <p:origin x="296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hy Nugroho" userId="38513f2e-dac4-4c3d-8da0-c4fb29d4ad25" providerId="ADAL" clId="{D115EE30-A4E1-5A34-8E37-71EF552C5CB3}"/>
    <pc:docChg chg="modSld">
      <pc:chgData name="Vichy Nugroho" userId="38513f2e-dac4-4c3d-8da0-c4fb29d4ad25" providerId="ADAL" clId="{D115EE30-A4E1-5A34-8E37-71EF552C5CB3}" dt="2025-11-12T19:57:15.732" v="17" actId="14100"/>
      <pc:docMkLst>
        <pc:docMk/>
      </pc:docMkLst>
      <pc:sldChg chg="addSp modSp mod">
        <pc:chgData name="Vichy Nugroho" userId="38513f2e-dac4-4c3d-8da0-c4fb29d4ad25" providerId="ADAL" clId="{D115EE30-A4E1-5A34-8E37-71EF552C5CB3}" dt="2025-11-12T19:57:15.732" v="17" actId="14100"/>
        <pc:sldMkLst>
          <pc:docMk/>
          <pc:sldMk cId="1576859015" sldId="256"/>
        </pc:sldMkLst>
        <pc:picChg chg="add mod">
          <ac:chgData name="Vichy Nugroho" userId="38513f2e-dac4-4c3d-8da0-c4fb29d4ad25" providerId="ADAL" clId="{D115EE30-A4E1-5A34-8E37-71EF552C5CB3}" dt="2025-11-12T19:57:15.732" v="17" actId="14100"/>
          <ac:picMkLst>
            <pc:docMk/>
            <pc:sldMk cId="1576859015" sldId="256"/>
            <ac:picMk id="3" creationId="{A375591F-40F2-3B2D-FFDA-4DD86A80A8DC}"/>
          </ac:picMkLst>
        </pc:picChg>
        <pc:picChg chg="mod">
          <ac:chgData name="Vichy Nugroho" userId="38513f2e-dac4-4c3d-8da0-c4fb29d4ad25" providerId="ADAL" clId="{D115EE30-A4E1-5A34-8E37-71EF552C5CB3}" dt="2025-11-12T19:56:10.519" v="8" actId="14826"/>
          <ac:picMkLst>
            <pc:docMk/>
            <pc:sldMk cId="1576859015" sldId="256"/>
            <ac:picMk id="5" creationId="{1BA26858-83E1-674D-BA8E-C6C19F3C6311}"/>
          </ac:picMkLst>
        </pc:picChg>
      </pc:sldChg>
    </pc:docChg>
  </pc:docChgLst>
</pc:chgInfo>
</file>

<file path=ppt/media/image1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2474395"/>
            <a:ext cx="9088041" cy="5263774"/>
          </a:xfrm>
        </p:spPr>
        <p:txBody>
          <a:bodyPr anchor="b"/>
          <a:lstStyle>
            <a:lvl1pPr algn="ctr"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7941160"/>
            <a:ext cx="8018860" cy="3650342"/>
          </a:xfrm>
        </p:spPr>
        <p:txBody>
          <a:bodyPr/>
          <a:lstStyle>
            <a:lvl1pPr marL="0" indent="0" algn="ctr">
              <a:buNone/>
              <a:defRPr sz="2806"/>
            </a:lvl1pPr>
            <a:lvl2pPr marL="534604" indent="0" algn="ctr">
              <a:buNone/>
              <a:defRPr sz="2339"/>
            </a:lvl2pPr>
            <a:lvl3pPr marL="1069208" indent="0" algn="ctr">
              <a:buNone/>
              <a:defRPr sz="2105"/>
            </a:lvl3pPr>
            <a:lvl4pPr marL="1603812" indent="0" algn="ctr">
              <a:buNone/>
              <a:defRPr sz="1871"/>
            </a:lvl4pPr>
            <a:lvl5pPr marL="2138416" indent="0" algn="ctr">
              <a:buNone/>
              <a:defRPr sz="1871"/>
            </a:lvl5pPr>
            <a:lvl6pPr marL="2673020" indent="0" algn="ctr">
              <a:buNone/>
              <a:defRPr sz="1871"/>
            </a:lvl6pPr>
            <a:lvl7pPr marL="3207624" indent="0" algn="ctr">
              <a:buNone/>
              <a:defRPr sz="1871"/>
            </a:lvl7pPr>
            <a:lvl8pPr marL="3742228" indent="0" algn="ctr">
              <a:buNone/>
              <a:defRPr sz="1871"/>
            </a:lvl8pPr>
            <a:lvl9pPr marL="4276832" indent="0" algn="ctr">
              <a:buNone/>
              <a:defRPr sz="18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4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4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1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</p:spPr>
        <p:txBody>
          <a:bodyPr anchor="b"/>
          <a:lstStyle>
            <a:lvl1pPr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</p:spPr>
        <p:txBody>
          <a:bodyPr/>
          <a:lstStyle>
            <a:lvl1pPr marL="0" indent="0">
              <a:buNone/>
              <a:defRPr sz="2806">
                <a:solidFill>
                  <a:schemeClr val="tx1">
                    <a:tint val="82000"/>
                  </a:schemeClr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82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82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1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2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57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0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9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4024827"/>
            <a:ext cx="9221689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D7C0E8-B423-234A-962F-40F3A0340BDD}" type="datetimeFigureOut">
              <a:rPr lang="en-US" smtClean="0"/>
              <a:t>11/16/25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4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5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302" indent="-267302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3274" kern="1200">
          <a:solidFill>
            <a:schemeClr val="tx1"/>
          </a:solidFill>
          <a:latin typeface="+mn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A26858-83E1-674D-BA8E-C6C19F3C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1039"/>
            <a:ext cx="10692547" cy="1511831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375591F-40F2-3B2D-FFDA-4DD86A80A8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1740" y="550044"/>
            <a:ext cx="2928356" cy="10544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CB99648-1E70-DC2A-7455-EB70335903B7}"/>
              </a:ext>
            </a:extLst>
          </p:cNvPr>
          <p:cNvSpPr/>
          <p:nvPr/>
        </p:nvSpPr>
        <p:spPr>
          <a:xfrm>
            <a:off x="0" y="1478905"/>
            <a:ext cx="150484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LIFE 2.0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0325A5-A1F4-AB41-3AF3-463C78908285}"/>
              </a:ext>
            </a:extLst>
          </p:cNvPr>
          <p:cNvSpPr/>
          <p:nvPr/>
        </p:nvSpPr>
        <p:spPr>
          <a:xfrm>
            <a:off x="1050483" y="1753408"/>
            <a:ext cx="859084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Latency &amp; Runtime Optimization for Dual-Agent Workflow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A632C8-D435-A051-8DDA-D46F053134C3}"/>
              </a:ext>
            </a:extLst>
          </p:cNvPr>
          <p:cNvSpPr/>
          <p:nvPr/>
        </p:nvSpPr>
        <p:spPr>
          <a:xfrm>
            <a:off x="671465" y="2642330"/>
            <a:ext cx="161147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/>
              <a:t>BEFORE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4E875C-9AD4-A9FB-29CA-3312FA877F8F}"/>
              </a:ext>
            </a:extLst>
          </p:cNvPr>
          <p:cNvSpPr/>
          <p:nvPr/>
        </p:nvSpPr>
        <p:spPr>
          <a:xfrm>
            <a:off x="451477" y="3191335"/>
            <a:ext cx="2547837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/>
              <a:t>300s / 29K tokens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6C697D-F0B5-067C-2FC0-24243184C56C}"/>
              </a:ext>
            </a:extLst>
          </p:cNvPr>
          <p:cNvSpPr/>
          <p:nvPr/>
        </p:nvSpPr>
        <p:spPr>
          <a:xfrm>
            <a:off x="7803210" y="2642330"/>
            <a:ext cx="1611476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/>
              <a:t>AFTER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066E54-E9C2-8156-DC27-6BCF900CC1C2}"/>
              </a:ext>
            </a:extLst>
          </p:cNvPr>
          <p:cNvSpPr/>
          <p:nvPr/>
        </p:nvSpPr>
        <p:spPr>
          <a:xfrm>
            <a:off x="7335029" y="3206852"/>
            <a:ext cx="2547837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dirty="0"/>
              <a:t>40s / 9K tokens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5F65A12-6394-DFB1-B4EF-DA23E2B5D0B8}"/>
              </a:ext>
            </a:extLst>
          </p:cNvPr>
          <p:cNvSpPr/>
          <p:nvPr/>
        </p:nvSpPr>
        <p:spPr>
          <a:xfrm>
            <a:off x="2999314" y="2596891"/>
            <a:ext cx="4249446" cy="484632"/>
          </a:xfrm>
          <a:prstGeom prst="rightArrow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F278FE-0282-6112-D62C-5F655A4F6FAB}"/>
              </a:ext>
            </a:extLst>
          </p:cNvPr>
          <p:cNvSpPr txBox="1"/>
          <p:nvPr/>
        </p:nvSpPr>
        <p:spPr>
          <a:xfrm>
            <a:off x="3297264" y="2302413"/>
            <a:ext cx="3448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87% faster, 69% token saving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65EDC-66DE-BCB9-49B7-1961B5DDCCAD}"/>
              </a:ext>
            </a:extLst>
          </p:cNvPr>
          <p:cNvSpPr txBox="1"/>
          <p:nvPr/>
        </p:nvSpPr>
        <p:spPr>
          <a:xfrm>
            <a:off x="2902792" y="3196997"/>
            <a:ext cx="46439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🔧 </a:t>
            </a:r>
            <a:r>
              <a:rPr lang="en-US" dirty="0"/>
              <a:t>Baseline &amp; Configuration Tightening</a:t>
            </a:r>
          </a:p>
          <a:p>
            <a:r>
              <a:rPr lang="en-US" dirty="0"/>
              <a:t>✂️ Prompt &amp; Phase-Level Optimization</a:t>
            </a:r>
          </a:p>
          <a:p>
            <a:r>
              <a:rPr lang="en-CN" dirty="0"/>
              <a:t>🛠️ </a:t>
            </a:r>
            <a:r>
              <a:rPr lang="en-US" dirty="0"/>
              <a:t>Conversation &amp; Tool Strategy Adjustments</a:t>
            </a:r>
          </a:p>
          <a:p>
            <a:r>
              <a:rPr lang="en-US" dirty="0"/>
              <a:t>⚡ Model Choice &amp; Hybrid Strategy</a:t>
            </a:r>
          </a:p>
          <a:p>
            <a:r>
              <a:rPr lang="en-CN" dirty="0"/>
              <a:t>📏 </a:t>
            </a:r>
            <a:r>
              <a:rPr lang="en-US" dirty="0"/>
              <a:t>Hard Limits on Length &amp; Steps</a:t>
            </a:r>
          </a:p>
          <a:p>
            <a:r>
              <a:rPr lang="en-CN" dirty="0"/>
              <a:t>🛡️ </a:t>
            </a:r>
            <a:r>
              <a:rPr lang="en-US" dirty="0"/>
              <a:t>Safety &amp; Regression Checks</a:t>
            </a:r>
            <a:endParaRPr lang="en-C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DF78B9-B189-8A45-D406-B57318D717B5}"/>
              </a:ext>
            </a:extLst>
          </p:cNvPr>
          <p:cNvSpPr/>
          <p:nvPr/>
        </p:nvSpPr>
        <p:spPr>
          <a:xfrm>
            <a:off x="811740" y="5302866"/>
            <a:ext cx="859084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Chaos &amp; Robustness Testing: Reliability  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0A8C44-4836-98C1-9994-EFBD1F925C8C}"/>
              </a:ext>
            </a:extLst>
          </p:cNvPr>
          <p:cNvSpPr txBox="1"/>
          <p:nvPr/>
        </p:nvSpPr>
        <p:spPr>
          <a:xfrm>
            <a:off x="752423" y="6513180"/>
            <a:ext cx="48408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🌩️ </a:t>
            </a:r>
            <a:r>
              <a:rPr lang="en-US" dirty="0"/>
              <a:t>LLM Failure Injection</a:t>
            </a:r>
          </a:p>
          <a:p>
            <a:r>
              <a:rPr lang="en-CN" dirty="0"/>
              <a:t>🔧 </a:t>
            </a:r>
            <a:r>
              <a:rPr lang="en-US" dirty="0"/>
              <a:t>Tool Failure Injection </a:t>
            </a:r>
          </a:p>
          <a:p>
            <a:r>
              <a:rPr lang="en-CN" dirty="0"/>
              <a:t>🌐 </a:t>
            </a:r>
            <a:r>
              <a:rPr lang="en-US" dirty="0"/>
              <a:t>Network Chaos </a:t>
            </a:r>
          </a:p>
          <a:p>
            <a:r>
              <a:rPr lang="en-US" dirty="0"/>
              <a:t>⚔️ Combined Chaos Scenarios </a:t>
            </a:r>
            <a:endParaRPr lang="en-C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518BFC-BDE5-28F8-62E6-3FB2DAB2CCE5}"/>
              </a:ext>
            </a:extLst>
          </p:cNvPr>
          <p:cNvSpPr/>
          <p:nvPr/>
        </p:nvSpPr>
        <p:spPr>
          <a:xfrm>
            <a:off x="867912" y="5854464"/>
            <a:ext cx="155046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METHODS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7C39EF-C01F-951B-1E86-6D8686CEE2A1}"/>
              </a:ext>
            </a:extLst>
          </p:cNvPr>
          <p:cNvSpPr/>
          <p:nvPr/>
        </p:nvSpPr>
        <p:spPr>
          <a:xfrm>
            <a:off x="7803210" y="5817365"/>
            <a:ext cx="155046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RESULTS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F77C80-209B-C67F-1957-E4C5F70170C7}"/>
              </a:ext>
            </a:extLst>
          </p:cNvPr>
          <p:cNvSpPr/>
          <p:nvPr/>
        </p:nvSpPr>
        <p:spPr>
          <a:xfrm>
            <a:off x="919707" y="9554426"/>
            <a:ext cx="859084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Eval Testing: Transparency &amp; Safety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E7E8DC-D91F-7B90-0600-1802D9A47815}"/>
              </a:ext>
            </a:extLst>
          </p:cNvPr>
          <p:cNvSpPr/>
          <p:nvPr/>
        </p:nvSpPr>
        <p:spPr>
          <a:xfrm>
            <a:off x="940545" y="10137727"/>
            <a:ext cx="155046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BEFORE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EB9583B-32B7-AF15-8866-9B47A0F0C377}"/>
              </a:ext>
            </a:extLst>
          </p:cNvPr>
          <p:cNvSpPr txBox="1"/>
          <p:nvPr/>
        </p:nvSpPr>
        <p:spPr>
          <a:xfrm>
            <a:off x="671465" y="10902717"/>
            <a:ext cx="37689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🔀 </a:t>
            </a:r>
            <a:r>
              <a:rPr lang="en-US" dirty="0"/>
              <a:t>Plans drift from conversation</a:t>
            </a:r>
          </a:p>
          <a:p>
            <a:r>
              <a:rPr lang="en-CN" dirty="0"/>
              <a:t>🚫 </a:t>
            </a:r>
            <a:r>
              <a:rPr lang="en-US" dirty="0"/>
              <a:t>Missing or hallucinated steps</a:t>
            </a:r>
          </a:p>
          <a:p>
            <a:r>
              <a:rPr lang="en-CN" dirty="0"/>
              <a:t>🪢 </a:t>
            </a:r>
            <a:r>
              <a:rPr lang="en-US" dirty="0"/>
              <a:t>Reasoning not fully connected</a:t>
            </a:r>
          </a:p>
          <a:p>
            <a:r>
              <a:rPr lang="en-CN" dirty="0"/>
              <a:t>🟥 </a:t>
            </a:r>
            <a:r>
              <a:rPr lang="en-US" dirty="0"/>
              <a:t>Fewer judge-preferred runs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BB84F1-2AB2-6BFC-61B2-3C827F77D1B2}"/>
              </a:ext>
            </a:extLst>
          </p:cNvPr>
          <p:cNvSpPr/>
          <p:nvPr/>
        </p:nvSpPr>
        <p:spPr>
          <a:xfrm>
            <a:off x="7744811" y="10068925"/>
            <a:ext cx="1550460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/>
              <a:t>AFTER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823EBFDD-64C1-8269-E71C-72A35DB50E5A}"/>
              </a:ext>
            </a:extLst>
          </p:cNvPr>
          <p:cNvSpPr/>
          <p:nvPr/>
        </p:nvSpPr>
        <p:spPr>
          <a:xfrm>
            <a:off x="3075963" y="10090025"/>
            <a:ext cx="4249446" cy="484632"/>
          </a:xfrm>
          <a:prstGeom prst="rightArrow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780B26ED-0E37-E7A6-8777-3F327F56EFC0}"/>
              </a:ext>
            </a:extLst>
          </p:cNvPr>
          <p:cNvSpPr/>
          <p:nvPr/>
        </p:nvSpPr>
        <p:spPr>
          <a:xfrm>
            <a:off x="3085583" y="5779021"/>
            <a:ext cx="4249446" cy="484632"/>
          </a:xfrm>
          <a:prstGeom prst="rightArrow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47FE11A-DE73-6C22-E8D2-98C4EF27CF5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157" b="22008"/>
          <a:stretch>
            <a:fillRect/>
          </a:stretch>
        </p:blipFill>
        <p:spPr>
          <a:xfrm>
            <a:off x="6225256" y="6348613"/>
            <a:ext cx="4371038" cy="277372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8995E7C-96B9-FF5B-2354-89CC63120C1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4693" t="25390" r="15520" b="29265"/>
          <a:stretch>
            <a:fillRect/>
          </a:stretch>
        </p:blipFill>
        <p:spPr>
          <a:xfrm>
            <a:off x="6119549" y="10628744"/>
            <a:ext cx="4249445" cy="296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59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2F097DBD42954182ACC51829979329" ma:contentTypeVersion="15" ma:contentTypeDescription="Create a new document." ma:contentTypeScope="" ma:versionID="8f4af4231691fa2c4d426070097d91ff">
  <xsd:schema xmlns:xsd="http://www.w3.org/2001/XMLSchema" xmlns:xs="http://www.w3.org/2001/XMLSchema" xmlns:p="http://schemas.microsoft.com/office/2006/metadata/properties" xmlns:ns2="a2d2075e-f06e-4110-8318-aa4ef0e99ac2" xmlns:ns3="14c7957c-b2ce-4772-ae73-da56e1cea040" targetNamespace="http://schemas.microsoft.com/office/2006/metadata/properties" ma:root="true" ma:fieldsID="00d9285e575164fb8595cc3371a12268" ns2:_="" ns3:_="">
    <xsd:import namespace="a2d2075e-f06e-4110-8318-aa4ef0e99ac2"/>
    <xsd:import namespace="14c7957c-b2ce-4772-ae73-da56e1cea0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2075e-f06e-4110-8318-aa4ef0e99a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f2dc39a-19b1-49de-b410-648378f328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7957c-b2ce-4772-ae73-da56e1cea04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a157c62c-2e01-407e-8b8a-a36b8004e0d7}" ma:internalName="TaxCatchAll" ma:showField="CatchAllData" ma:web="14c7957c-b2ce-4772-ae73-da56e1cea0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2d2075e-f06e-4110-8318-aa4ef0e99ac2">
      <Terms xmlns="http://schemas.microsoft.com/office/infopath/2007/PartnerControls"/>
    </lcf76f155ced4ddcb4097134ff3c332f>
    <TaxCatchAll xmlns="14c7957c-b2ce-4772-ae73-da56e1cea040" xsi:nil="true"/>
  </documentManagement>
</p:properties>
</file>

<file path=customXml/itemProps1.xml><?xml version="1.0" encoding="utf-8"?>
<ds:datastoreItem xmlns:ds="http://schemas.openxmlformats.org/officeDocument/2006/customXml" ds:itemID="{7785202C-1C03-48B2-9ABF-4D59708A35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d2075e-f06e-4110-8318-aa4ef0e99ac2"/>
    <ds:schemaRef ds:uri="14c7957c-b2ce-4772-ae73-da56e1cea0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479527C-71D4-4BA0-957D-CDFA5795046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9346FC-B764-451F-8EC2-1F8F69F0D5EC}">
  <ds:schemaRefs>
    <ds:schemaRef ds:uri="a2d2075e-f06e-4110-8318-aa4ef0e99ac2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4c7957c-b2ce-4772-ae73-da56e1cea04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</TotalTime>
  <Words>111</Words>
  <Application>Microsoft Macintosh PowerPoint</Application>
  <PresentationFormat>Custom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Vichy Nugroho</dc:creator>
  <cp:lastModifiedBy>Microsoft Office User</cp:lastModifiedBy>
  <cp:revision>3</cp:revision>
  <dcterms:created xsi:type="dcterms:W3CDTF">2025-11-12T18:58:48Z</dcterms:created>
  <dcterms:modified xsi:type="dcterms:W3CDTF">2025-11-16T15:26:55Z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0x0101008A2F097DBD42954182ACC51829979329</vt:lpwstr>
  </property>
  <property fmtid="{D5CDD505-2E9C-101B-9397-08002B2CF9AE}" pid="3" name="MediaServiceImageTags">
    <vt:lpwstr/>
  </property>
</Properties>
</file>

<file path=docProps/thumbnail.jpeg>
</file>